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61" r:id="rId2"/>
    <p:sldId id="262" r:id="rId3"/>
    <p:sldId id="263" r:id="rId4"/>
    <p:sldId id="264" r:id="rId5"/>
    <p:sldId id="265" r:id="rId6"/>
    <p:sldId id="272" r:id="rId7"/>
    <p:sldId id="266" r:id="rId8"/>
    <p:sldId id="267" r:id="rId9"/>
    <p:sldId id="268" r:id="rId10"/>
    <p:sldId id="271" r:id="rId11"/>
    <p:sldId id="27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D253A1E-B3B9-44BF-B421-19D483C5E11E}" type="datetimeFigureOut">
              <a:rPr lang="en-GB" smtClean="0"/>
              <a:t>14/12/2016</a:t>
            </a:fld>
            <a:endParaRPr lang="en-GB" dirty="0"/>
          </a:p>
        </p:txBody>
      </p:sp>
      <p:sp>
        <p:nvSpPr>
          <p:cNvPr id="17" name="Footer Placeholder 16"/>
          <p:cNvSpPr>
            <a:spLocks noGrp="1"/>
          </p:cNvSpPr>
          <p:nvPr>
            <p:ph type="ftr" sz="quarter" idx="11"/>
          </p:nvPr>
        </p:nvSpPr>
        <p:spPr/>
        <p:txBody>
          <a:bodyPr/>
          <a:lstStyle/>
          <a:p>
            <a:endParaRPr lang="en-GB"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590356F7-1207-4E48-B5B7-5D5AB8F2185E}" type="slidenum">
              <a:rPr lang="en-GB" smtClean="0"/>
              <a:t>‹#›</a:t>
            </a:fld>
            <a:endParaRPr lang="en-GB"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D253A1E-B3B9-44BF-B421-19D483C5E11E}" type="datetimeFigureOut">
              <a:rPr lang="en-GB" smtClean="0"/>
              <a:t>14/12/2016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90356F7-1207-4E48-B5B7-5D5AB8F2185E}" type="slidenum">
              <a:rPr lang="en-GB" smtClean="0"/>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D253A1E-B3B9-44BF-B421-19D483C5E11E}" type="datetimeFigureOut">
              <a:rPr lang="en-GB" smtClean="0"/>
              <a:t>14/12/2016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90356F7-1207-4E48-B5B7-5D5AB8F2185E}" type="slidenum">
              <a:rPr lang="en-GB" smtClean="0"/>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D253A1E-B3B9-44BF-B421-19D483C5E11E}" type="datetimeFigureOut">
              <a:rPr lang="en-GB" smtClean="0"/>
              <a:t>14/12/2016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90356F7-1207-4E48-B5B7-5D5AB8F2185E}" type="slidenum">
              <a:rPr lang="en-GB" smtClean="0"/>
              <a:t>‹#›</a:t>
            </a:fld>
            <a:endParaRPr lang="en-GB"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D253A1E-B3B9-44BF-B421-19D483C5E11E}" type="datetimeFigureOut">
              <a:rPr lang="en-GB" smtClean="0"/>
              <a:t>14/12/2016</a:t>
            </a:fld>
            <a:endParaRPr lang="en-GB" dirty="0"/>
          </a:p>
        </p:txBody>
      </p:sp>
      <p:sp>
        <p:nvSpPr>
          <p:cNvPr id="5" name="Footer Placeholder 4"/>
          <p:cNvSpPr>
            <a:spLocks noGrp="1"/>
          </p:cNvSpPr>
          <p:nvPr>
            <p:ph type="ftr" sz="quarter" idx="11"/>
          </p:nvPr>
        </p:nvSpPr>
        <p:spPr>
          <a:xfrm>
            <a:off x="800100" y="6172200"/>
            <a:ext cx="4000500" cy="457200"/>
          </a:xfrm>
        </p:spPr>
        <p:txBody>
          <a:bodyPr/>
          <a:lstStyle/>
          <a:p>
            <a:endParaRPr lang="en-GB"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590356F7-1207-4E48-B5B7-5D5AB8F2185E}" type="slidenum">
              <a:rPr lang="en-GB" smtClean="0"/>
              <a:t>‹#›</a:t>
            </a:fld>
            <a:endParaRPr lang="en-GB"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D253A1E-B3B9-44BF-B421-19D483C5E11E}" type="datetimeFigureOut">
              <a:rPr lang="en-GB" smtClean="0"/>
              <a:t>14/12/2016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90356F7-1207-4E48-B5B7-5D5AB8F2185E}" type="slidenum">
              <a:rPr lang="en-GB" smtClean="0"/>
              <a:t>‹#›</a:t>
            </a:fld>
            <a:endParaRPr lang="en-GB"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D253A1E-B3B9-44BF-B421-19D483C5E11E}" type="datetimeFigureOut">
              <a:rPr lang="en-GB" smtClean="0"/>
              <a:t>14/12/2016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590356F7-1207-4E48-B5B7-5D5AB8F2185E}" type="slidenum">
              <a:rPr lang="en-GB" smtClean="0"/>
              <a:t>‹#›</a:t>
            </a:fld>
            <a:endParaRPr lang="en-GB"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D253A1E-B3B9-44BF-B421-19D483C5E11E}" type="datetimeFigureOut">
              <a:rPr lang="en-GB" smtClean="0"/>
              <a:t>14/12/2016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590356F7-1207-4E48-B5B7-5D5AB8F2185E}" type="slidenum">
              <a:rPr lang="en-GB" smtClean="0"/>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253A1E-B3B9-44BF-B421-19D483C5E11E}" type="datetimeFigureOut">
              <a:rPr lang="en-GB" smtClean="0"/>
              <a:t>14/12/2016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590356F7-1207-4E48-B5B7-5D5AB8F2185E}" type="slidenum">
              <a:rPr lang="en-GB" smtClean="0"/>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D253A1E-B3B9-44BF-B421-19D483C5E11E}" type="datetimeFigureOut">
              <a:rPr lang="en-GB" smtClean="0"/>
              <a:t>14/12/2016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90356F7-1207-4E48-B5B7-5D5AB8F2185E}" type="slidenum">
              <a:rPr lang="en-GB" smtClean="0"/>
              <a:t>‹#›</a:t>
            </a:fld>
            <a:endParaRPr lang="en-GB"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D253A1E-B3B9-44BF-B421-19D483C5E11E}" type="datetimeFigureOut">
              <a:rPr lang="en-GB" smtClean="0"/>
              <a:t>14/12/2016</a:t>
            </a:fld>
            <a:endParaRPr lang="en-GB" dirty="0"/>
          </a:p>
        </p:txBody>
      </p:sp>
      <p:sp>
        <p:nvSpPr>
          <p:cNvPr id="6" name="Footer Placeholder 5"/>
          <p:cNvSpPr>
            <a:spLocks noGrp="1"/>
          </p:cNvSpPr>
          <p:nvPr>
            <p:ph type="ftr" sz="quarter" idx="11"/>
          </p:nvPr>
        </p:nvSpPr>
        <p:spPr>
          <a:xfrm>
            <a:off x="914400" y="6172200"/>
            <a:ext cx="3886200" cy="457200"/>
          </a:xfrm>
        </p:spPr>
        <p:txBody>
          <a:bodyPr/>
          <a:lstStyle/>
          <a:p>
            <a:endParaRPr lang="en-GB" dirty="0"/>
          </a:p>
        </p:txBody>
      </p:sp>
      <p:sp>
        <p:nvSpPr>
          <p:cNvPr id="7" name="Slide Number Placeholder 6"/>
          <p:cNvSpPr>
            <a:spLocks noGrp="1"/>
          </p:cNvSpPr>
          <p:nvPr>
            <p:ph type="sldNum" sz="quarter" idx="12"/>
          </p:nvPr>
        </p:nvSpPr>
        <p:spPr>
          <a:xfrm>
            <a:off x="146304" y="6208776"/>
            <a:ext cx="457200" cy="457200"/>
          </a:xfrm>
        </p:spPr>
        <p:txBody>
          <a:bodyPr/>
          <a:lstStyle/>
          <a:p>
            <a:fld id="{590356F7-1207-4E48-B5B7-5D5AB8F2185E}" type="slidenum">
              <a:rPr lang="en-GB" smtClean="0"/>
              <a:t>‹#›</a:t>
            </a:fld>
            <a:endParaRPr lang="en-GB"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D253A1E-B3B9-44BF-B421-19D483C5E11E}" type="datetimeFigureOut">
              <a:rPr lang="en-GB" smtClean="0"/>
              <a:t>14/12/2016</a:t>
            </a:fld>
            <a:endParaRPr lang="en-GB"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GB"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590356F7-1207-4E48-B5B7-5D5AB8F2185E}" type="slidenum">
              <a:rPr lang="en-GB" smtClean="0"/>
              <a:t>‹#›</a:t>
            </a:fld>
            <a:endParaRPr lang="en-GB"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johnmccomack.it/" TargetMode="External"/><Relationship Id="rId2" Type="http://schemas.openxmlformats.org/officeDocument/2006/relationships/hyperlink" Target="https://uk.linkedin.com/in/johnmccormackdba"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msdn.microsoft.com/en-us/library/ms151195.aspx" TargetMode="External"/><Relationship Id="rId2" Type="http://schemas.openxmlformats.org/officeDocument/2006/relationships/hyperlink" Target="https://msdn.microsoft.com/en-us/library/ms151198.aspx" TargetMode="External"/><Relationship Id="rId1" Type="http://schemas.openxmlformats.org/officeDocument/2006/relationships/slideLayout" Target="../slideLayouts/slideLayout2.xml"/><Relationship Id="rId4" Type="http://schemas.openxmlformats.org/officeDocument/2006/relationships/hyperlink" Target="https://msdn.microsoft.com/en-us/library/ms152501.aspx"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548680"/>
            <a:ext cx="7315200" cy="853988"/>
          </a:xfrm>
        </p:spPr>
        <p:txBody>
          <a:bodyPr/>
          <a:lstStyle/>
          <a:p>
            <a:r>
              <a:rPr lang="en-GB" dirty="0" smtClean="0"/>
              <a:t>REPLICATION</a:t>
            </a:r>
            <a:endParaRPr lang="en-GB" dirty="0"/>
          </a:p>
        </p:txBody>
      </p:sp>
      <p:sp>
        <p:nvSpPr>
          <p:cNvPr id="3" name="Content Placeholder 2"/>
          <p:cNvSpPr>
            <a:spLocks noGrp="1"/>
          </p:cNvSpPr>
          <p:nvPr>
            <p:ph sz="quarter" idx="1"/>
          </p:nvPr>
        </p:nvSpPr>
        <p:spPr>
          <a:xfrm>
            <a:off x="971600" y="1412776"/>
            <a:ext cx="7315200" cy="5112568"/>
          </a:xfrm>
        </p:spPr>
        <p:txBody>
          <a:bodyPr>
            <a:normAutofit lnSpcReduction="10000"/>
          </a:bodyPr>
          <a:lstStyle/>
          <a:p>
            <a:pPr marL="0" indent="0">
              <a:buNone/>
            </a:pPr>
            <a:r>
              <a:rPr lang="en-GB" dirty="0" smtClean="0"/>
              <a:t>A guide to SQL Server Replication, how to fix it when it breaks and alternatives to replication.</a:t>
            </a:r>
          </a:p>
          <a:p>
            <a:pPr marL="0" indent="0">
              <a:buNone/>
            </a:pPr>
            <a:endParaRPr lang="en-GB" dirty="0" smtClean="0"/>
          </a:p>
          <a:p>
            <a:pPr marL="0" indent="0">
              <a:buNone/>
            </a:pPr>
            <a:endParaRPr lang="en-GB" dirty="0"/>
          </a:p>
          <a:p>
            <a:pPr marL="0" indent="0">
              <a:buNone/>
            </a:pPr>
            <a:endParaRPr lang="en-GB" dirty="0"/>
          </a:p>
          <a:p>
            <a:pPr marL="0" indent="0">
              <a:buNone/>
            </a:pPr>
            <a:endParaRPr lang="en-GB" dirty="0" smtClean="0"/>
          </a:p>
          <a:p>
            <a:pPr marL="0" indent="0">
              <a:buNone/>
            </a:pPr>
            <a:endParaRPr lang="en-GB" dirty="0"/>
          </a:p>
          <a:p>
            <a:pPr marL="0" indent="0">
              <a:buNone/>
            </a:pPr>
            <a:endParaRPr lang="en-GB" dirty="0" smtClean="0"/>
          </a:p>
          <a:p>
            <a:pPr marL="0" indent="0">
              <a:buNone/>
            </a:pPr>
            <a:endParaRPr lang="en-GB" dirty="0"/>
          </a:p>
          <a:p>
            <a:pPr marL="0" indent="0">
              <a:buNone/>
            </a:pPr>
            <a:r>
              <a:rPr lang="en-GB" dirty="0">
                <a:hlinkClick r:id="rId2"/>
              </a:rPr>
              <a:t> </a:t>
            </a:r>
            <a:r>
              <a:rPr lang="en-GB" dirty="0" smtClean="0">
                <a:hlinkClick r:id="rId2"/>
              </a:rPr>
              <a:t>     https</a:t>
            </a:r>
            <a:r>
              <a:rPr lang="en-GB" dirty="0">
                <a:hlinkClick r:id="rId2"/>
              </a:rPr>
              <a:t>://</a:t>
            </a:r>
            <a:r>
              <a:rPr lang="en-GB" dirty="0" smtClean="0">
                <a:hlinkClick r:id="rId2"/>
              </a:rPr>
              <a:t>uk.linkedin.com/in/johnmccormackdba</a:t>
            </a:r>
            <a:endParaRPr lang="en-GB" dirty="0" smtClean="0"/>
          </a:p>
          <a:p>
            <a:pPr marL="0" indent="0">
              <a:buNone/>
            </a:pPr>
            <a:r>
              <a:rPr lang="en-GB" dirty="0" smtClean="0"/>
              <a:t>      </a:t>
            </a:r>
            <a:r>
              <a:rPr lang="en-GB" dirty="0" smtClean="0">
                <a:hlinkClick r:id="rId3"/>
              </a:rPr>
              <a:t>http://johnmccomack.it</a:t>
            </a:r>
            <a:r>
              <a:rPr lang="en-GB" dirty="0" smtClean="0"/>
              <a:t>  </a:t>
            </a:r>
            <a:endParaRPr lang="en-GB" dirty="0"/>
          </a:p>
        </p:txBody>
      </p:sp>
      <p:sp>
        <p:nvSpPr>
          <p:cNvPr id="4" name="Title 1"/>
          <p:cNvSpPr txBox="1">
            <a:spLocks/>
          </p:cNvSpPr>
          <p:nvPr/>
        </p:nvSpPr>
        <p:spPr>
          <a:xfrm>
            <a:off x="899592" y="2780928"/>
            <a:ext cx="7315200" cy="1800200"/>
          </a:xfrm>
          <a:prstGeom prst="rect">
            <a:avLst/>
          </a:prstGeom>
        </p:spPr>
        <p:txBody>
          <a:bodyPr bIns="91440" anchor="b" anchorCtr="0">
            <a:normAutofit lnSpcReduction="10000"/>
          </a:bodyPr>
          <a:lstStyle>
            <a:lvl1pPr algn="l" rtl="0" eaLnBrk="1" latinLnBrk="0" hangingPunct="1">
              <a:spcBef>
                <a:spcPct val="0"/>
              </a:spcBef>
              <a:buNone/>
              <a:defRPr kumimoji="0" sz="4000" kern="1200">
                <a:solidFill>
                  <a:schemeClr val="tx2"/>
                </a:solidFill>
                <a:latin typeface="+mj-lt"/>
                <a:ea typeface="+mj-ea"/>
                <a:cs typeface="+mj-cs"/>
              </a:defRPr>
            </a:lvl1pPr>
          </a:lstStyle>
          <a:p>
            <a:r>
              <a:rPr lang="en-GB" dirty="0" smtClean="0"/>
              <a:t>John McCormack</a:t>
            </a:r>
          </a:p>
          <a:p>
            <a:r>
              <a:rPr lang="en-GB" dirty="0" smtClean="0"/>
              <a:t>13</a:t>
            </a:r>
            <a:r>
              <a:rPr lang="en-GB" baseline="30000" dirty="0" smtClean="0"/>
              <a:t>th</a:t>
            </a:r>
            <a:r>
              <a:rPr lang="en-GB" dirty="0" smtClean="0"/>
              <a:t> December 2016</a:t>
            </a:r>
          </a:p>
          <a:p>
            <a:r>
              <a:rPr lang="en-GB" dirty="0" smtClean="0"/>
              <a:t>Glasgow, SQL Server </a:t>
            </a:r>
            <a:r>
              <a:rPr lang="en-GB" dirty="0" err="1" smtClean="0"/>
              <a:t>Meetup</a:t>
            </a:r>
            <a:endParaRPr lang="en-GB" dirty="0"/>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9286" y="5085184"/>
            <a:ext cx="576064" cy="576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97361" y="5590436"/>
            <a:ext cx="576064" cy="576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668984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548680"/>
            <a:ext cx="7315200" cy="853988"/>
          </a:xfrm>
        </p:spPr>
        <p:txBody>
          <a:bodyPr/>
          <a:lstStyle/>
          <a:p>
            <a:r>
              <a:rPr lang="en-GB" dirty="0" smtClean="0"/>
              <a:t>Alternatives to replication</a:t>
            </a:r>
            <a:endParaRPr lang="en-GB" dirty="0"/>
          </a:p>
        </p:txBody>
      </p:sp>
      <p:sp>
        <p:nvSpPr>
          <p:cNvPr id="3" name="Content Placeholder 2"/>
          <p:cNvSpPr>
            <a:spLocks noGrp="1"/>
          </p:cNvSpPr>
          <p:nvPr>
            <p:ph sz="quarter" idx="1"/>
          </p:nvPr>
        </p:nvSpPr>
        <p:spPr>
          <a:xfrm>
            <a:off x="857200" y="1700808"/>
            <a:ext cx="7315200" cy="3816424"/>
          </a:xfrm>
        </p:spPr>
        <p:txBody>
          <a:bodyPr>
            <a:normAutofit/>
          </a:bodyPr>
          <a:lstStyle/>
          <a:p>
            <a:r>
              <a:rPr lang="en-GB" sz="2400" dirty="0" err="1" smtClean="0"/>
              <a:t>Alwayson</a:t>
            </a:r>
            <a:r>
              <a:rPr lang="en-GB" sz="2400" dirty="0" smtClean="0"/>
              <a:t> availability groups</a:t>
            </a:r>
          </a:p>
          <a:p>
            <a:pPr lvl="1"/>
            <a:r>
              <a:rPr lang="en-GB" sz="1800" dirty="0" smtClean="0"/>
              <a:t>Up to 8 secondary databases</a:t>
            </a:r>
          </a:p>
          <a:p>
            <a:pPr lvl="1"/>
            <a:r>
              <a:rPr lang="en-GB" sz="1800" dirty="0" smtClean="0"/>
              <a:t>Backups and reads can be offloaded to </a:t>
            </a:r>
            <a:r>
              <a:rPr lang="en-GB" sz="1800" dirty="0" err="1" smtClean="0"/>
              <a:t>secondaries</a:t>
            </a:r>
            <a:endParaRPr lang="en-GB" sz="1800" dirty="0" smtClean="0"/>
          </a:p>
          <a:p>
            <a:r>
              <a:rPr lang="en-GB" sz="2400" dirty="0" smtClean="0"/>
              <a:t>Database Mirroring</a:t>
            </a:r>
          </a:p>
          <a:p>
            <a:pPr lvl="1"/>
            <a:r>
              <a:rPr lang="en-GB" sz="1800" dirty="0" smtClean="0"/>
              <a:t>Marked for deprecation so best to avoid for new implementations</a:t>
            </a:r>
          </a:p>
          <a:p>
            <a:r>
              <a:rPr lang="en-GB" sz="2400" dirty="0" smtClean="0"/>
              <a:t>Log Shipping</a:t>
            </a:r>
          </a:p>
          <a:p>
            <a:pPr lvl="1"/>
            <a:r>
              <a:rPr lang="en-GB" sz="1800" dirty="0" smtClean="0"/>
              <a:t>Continuous or at set windows</a:t>
            </a:r>
            <a:endParaRPr lang="en-GB" sz="1800" dirty="0"/>
          </a:p>
          <a:p>
            <a:r>
              <a:rPr lang="en-GB" sz="2400" dirty="0" smtClean="0"/>
              <a:t>Daily restores to secondary server</a:t>
            </a:r>
          </a:p>
          <a:p>
            <a:pPr lvl="1"/>
            <a:r>
              <a:rPr lang="en-GB" sz="2200" dirty="0" smtClean="0"/>
              <a:t>Depending on size and allowable latency</a:t>
            </a:r>
            <a:endParaRPr lang="en-GB" sz="2200" dirty="0"/>
          </a:p>
          <a:p>
            <a:pPr marL="0" indent="0">
              <a:buNone/>
            </a:pPr>
            <a:endParaRPr lang="en-GB" dirty="0"/>
          </a:p>
        </p:txBody>
      </p:sp>
    </p:spTree>
    <p:extLst>
      <p:ext uri="{BB962C8B-B14F-4D97-AF65-F5344CB8AC3E}">
        <p14:creationId xmlns:p14="http://schemas.microsoft.com/office/powerpoint/2010/main" val="9631540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548680"/>
            <a:ext cx="7315200" cy="853988"/>
          </a:xfrm>
        </p:spPr>
        <p:txBody>
          <a:bodyPr/>
          <a:lstStyle/>
          <a:p>
            <a:r>
              <a:rPr lang="en-GB" dirty="0" smtClean="0"/>
              <a:t>LINKS</a:t>
            </a:r>
            <a:endParaRPr lang="en-GB" dirty="0"/>
          </a:p>
        </p:txBody>
      </p:sp>
      <p:sp>
        <p:nvSpPr>
          <p:cNvPr id="3" name="Content Placeholder 2"/>
          <p:cNvSpPr>
            <a:spLocks noGrp="1"/>
          </p:cNvSpPr>
          <p:nvPr>
            <p:ph sz="quarter" idx="1"/>
          </p:nvPr>
        </p:nvSpPr>
        <p:spPr>
          <a:xfrm>
            <a:off x="857200" y="1700808"/>
            <a:ext cx="7315200" cy="2952328"/>
          </a:xfrm>
        </p:spPr>
        <p:txBody>
          <a:bodyPr>
            <a:normAutofit/>
          </a:bodyPr>
          <a:lstStyle/>
          <a:p>
            <a:pPr marL="0" indent="0">
              <a:buNone/>
            </a:pPr>
            <a:r>
              <a:rPr lang="en-GB" sz="2000" dirty="0"/>
              <a:t>[1] </a:t>
            </a:r>
            <a:r>
              <a:rPr lang="en-GB" sz="2000" dirty="0">
                <a:hlinkClick r:id="rId2"/>
              </a:rPr>
              <a:t>https://msdn.microsoft.com/en-us/library/ms151198.aspx</a:t>
            </a:r>
            <a:r>
              <a:rPr lang="en-GB" sz="2000" dirty="0"/>
              <a:t> </a:t>
            </a:r>
            <a:endParaRPr lang="en-GB" sz="2000" dirty="0" smtClean="0"/>
          </a:p>
          <a:p>
            <a:pPr marL="0" indent="0">
              <a:buNone/>
            </a:pPr>
            <a:r>
              <a:rPr lang="en-GB" sz="2000" dirty="0" smtClean="0"/>
              <a:t>[2] </a:t>
            </a:r>
            <a:r>
              <a:rPr lang="en-GB" sz="2000" dirty="0">
                <a:hlinkClick r:id="rId3"/>
              </a:rPr>
              <a:t>https://</a:t>
            </a:r>
            <a:r>
              <a:rPr lang="en-GB" sz="2000" dirty="0" smtClean="0">
                <a:hlinkClick r:id="rId3"/>
              </a:rPr>
              <a:t>msdn.microsoft.com/en-us/library/ms151195.aspx</a:t>
            </a:r>
            <a:r>
              <a:rPr lang="en-GB" sz="2000" dirty="0" smtClean="0"/>
              <a:t> </a:t>
            </a:r>
          </a:p>
          <a:p>
            <a:pPr marL="0" indent="0">
              <a:buNone/>
            </a:pPr>
            <a:r>
              <a:rPr lang="en-GB" sz="2000" dirty="0" smtClean="0"/>
              <a:t>[3] </a:t>
            </a:r>
            <a:r>
              <a:rPr lang="en-GB" sz="2000" dirty="0" smtClean="0">
                <a:hlinkClick r:id="rId4"/>
              </a:rPr>
              <a:t>https://</a:t>
            </a:r>
            <a:r>
              <a:rPr lang="en-GB" sz="2000" dirty="0" smtClean="0">
                <a:hlinkClick r:id="rId4"/>
              </a:rPr>
              <a:t>msdn.microsoft.com/en-us/library/ms152501.aspx</a:t>
            </a:r>
            <a:endParaRPr lang="en-GB" sz="2000" dirty="0" smtClean="0"/>
          </a:p>
        </p:txBody>
      </p:sp>
      <p:sp>
        <p:nvSpPr>
          <p:cNvPr id="4" name="Title 1"/>
          <p:cNvSpPr txBox="1">
            <a:spLocks/>
          </p:cNvSpPr>
          <p:nvPr/>
        </p:nvSpPr>
        <p:spPr>
          <a:xfrm>
            <a:off x="899592" y="3573016"/>
            <a:ext cx="7315200" cy="853988"/>
          </a:xfrm>
          <a:prstGeom prst="rect">
            <a:avLst/>
          </a:prstGeom>
        </p:spPr>
        <p:txBody>
          <a:bodyPr bIns="9144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r>
              <a:rPr lang="en-GB" dirty="0" smtClean="0"/>
              <a:t>DEMO</a:t>
            </a:r>
            <a:endParaRPr lang="en-GB" dirty="0"/>
          </a:p>
        </p:txBody>
      </p:sp>
    </p:spTree>
    <p:extLst>
      <p:ext uri="{BB962C8B-B14F-4D97-AF65-F5344CB8AC3E}">
        <p14:creationId xmlns:p14="http://schemas.microsoft.com/office/powerpoint/2010/main" val="36350663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548680"/>
            <a:ext cx="7315200" cy="853988"/>
          </a:xfrm>
        </p:spPr>
        <p:txBody>
          <a:bodyPr/>
          <a:lstStyle/>
          <a:p>
            <a:r>
              <a:rPr lang="en-GB" dirty="0" smtClean="0"/>
              <a:t>About me - </a:t>
            </a:r>
            <a:r>
              <a:rPr lang="en-GB" dirty="0"/>
              <a:t>John McCormack</a:t>
            </a:r>
          </a:p>
        </p:txBody>
      </p:sp>
      <p:sp>
        <p:nvSpPr>
          <p:cNvPr id="3" name="Content Placeholder 2"/>
          <p:cNvSpPr>
            <a:spLocks noGrp="1"/>
          </p:cNvSpPr>
          <p:nvPr>
            <p:ph sz="quarter" idx="1"/>
          </p:nvPr>
        </p:nvSpPr>
        <p:spPr>
          <a:xfrm>
            <a:off x="857200" y="1700808"/>
            <a:ext cx="7315200" cy="4896544"/>
          </a:xfrm>
        </p:spPr>
        <p:txBody>
          <a:bodyPr>
            <a:normAutofit lnSpcReduction="10000"/>
          </a:bodyPr>
          <a:lstStyle/>
          <a:p>
            <a:r>
              <a:rPr lang="en-GB" dirty="0" smtClean="0"/>
              <a:t>Database </a:t>
            </a:r>
            <a:r>
              <a:rPr lang="en-GB" dirty="0"/>
              <a:t>administrator at </a:t>
            </a:r>
            <a:r>
              <a:rPr lang="en-GB" dirty="0" smtClean="0"/>
              <a:t>Monster</a:t>
            </a:r>
            <a:r>
              <a:rPr lang="en-GB" dirty="0"/>
              <a:t> </a:t>
            </a:r>
            <a:r>
              <a:rPr lang="en-GB" dirty="0" smtClean="0"/>
              <a:t>(since 2012).</a:t>
            </a:r>
            <a:endParaRPr lang="en-GB" dirty="0"/>
          </a:p>
          <a:p>
            <a:r>
              <a:rPr lang="en-GB" dirty="0" smtClean="0"/>
              <a:t>I </a:t>
            </a:r>
            <a:r>
              <a:rPr lang="en-GB" dirty="0"/>
              <a:t>work mostly with SQL </a:t>
            </a:r>
            <a:r>
              <a:rPr lang="en-GB" dirty="0" smtClean="0"/>
              <a:t>Server 2008R2 - 2012. I do some work with MySQL, although mostly on Amazon RDS.</a:t>
            </a:r>
          </a:p>
          <a:p>
            <a:r>
              <a:rPr lang="en-GB" dirty="0" smtClean="0"/>
              <a:t>I’ve worked </a:t>
            </a:r>
            <a:r>
              <a:rPr lang="en-GB" dirty="0"/>
              <a:t>through the various certification exams, ending up as an MCSE: Data Platform</a:t>
            </a:r>
            <a:r>
              <a:rPr lang="en-GB" dirty="0" smtClean="0"/>
              <a:t>.</a:t>
            </a:r>
          </a:p>
          <a:p>
            <a:r>
              <a:rPr lang="en-GB" dirty="0" smtClean="0"/>
              <a:t>When </a:t>
            </a:r>
            <a:r>
              <a:rPr lang="en-GB" dirty="0"/>
              <a:t>it comes to SQL Server, I love automating tasks. If I can automate it, I will automate it. Stripping away the mundane tasks opens up time to learn about the interesting ones</a:t>
            </a:r>
            <a:r>
              <a:rPr lang="en-GB" dirty="0" smtClean="0"/>
              <a:t>.</a:t>
            </a:r>
            <a:endParaRPr lang="en-GB" dirty="0"/>
          </a:p>
        </p:txBody>
      </p:sp>
    </p:spTree>
    <p:extLst>
      <p:ext uri="{BB962C8B-B14F-4D97-AF65-F5344CB8AC3E}">
        <p14:creationId xmlns:p14="http://schemas.microsoft.com/office/powerpoint/2010/main" val="12989452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548680"/>
            <a:ext cx="7315200" cy="853988"/>
          </a:xfrm>
        </p:spPr>
        <p:txBody>
          <a:bodyPr/>
          <a:lstStyle/>
          <a:p>
            <a:r>
              <a:rPr lang="en-GB" dirty="0" smtClean="0"/>
              <a:t>Replication basics</a:t>
            </a:r>
            <a:endParaRPr lang="en-GB" dirty="0"/>
          </a:p>
        </p:txBody>
      </p:sp>
      <p:sp>
        <p:nvSpPr>
          <p:cNvPr id="3" name="Content Placeholder 2"/>
          <p:cNvSpPr>
            <a:spLocks noGrp="1"/>
          </p:cNvSpPr>
          <p:nvPr>
            <p:ph sz="quarter" idx="1"/>
          </p:nvPr>
        </p:nvSpPr>
        <p:spPr>
          <a:xfrm>
            <a:off x="857200" y="1700808"/>
            <a:ext cx="7315200" cy="4824536"/>
          </a:xfrm>
        </p:spPr>
        <p:txBody>
          <a:bodyPr>
            <a:normAutofit fontScale="92500" lnSpcReduction="20000"/>
          </a:bodyPr>
          <a:lstStyle/>
          <a:p>
            <a:pPr marL="0" indent="0">
              <a:buNone/>
            </a:pPr>
            <a:r>
              <a:rPr lang="en-GB" dirty="0" smtClean="0"/>
              <a:t>Purpose of Replication</a:t>
            </a:r>
          </a:p>
          <a:p>
            <a:r>
              <a:rPr lang="en-GB" sz="1700" dirty="0"/>
              <a:t>Replication is a set of technologies for copying and distributing data and database objects from one database to another and then synchronizing between databases to maintain consistency</a:t>
            </a:r>
            <a:r>
              <a:rPr lang="en-GB" sz="1700" dirty="0" smtClean="0"/>
              <a:t>. [1]</a:t>
            </a:r>
          </a:p>
          <a:p>
            <a:pPr marL="0" indent="0">
              <a:buNone/>
            </a:pPr>
            <a:endParaRPr lang="en-GB" sz="1700" dirty="0" smtClean="0"/>
          </a:p>
          <a:p>
            <a:pPr marL="0" indent="0">
              <a:buNone/>
            </a:pPr>
            <a:r>
              <a:rPr lang="en-GB" dirty="0" smtClean="0"/>
              <a:t>Replication Architecture</a:t>
            </a:r>
          </a:p>
          <a:p>
            <a:r>
              <a:rPr lang="en-GB" dirty="0" smtClean="0"/>
              <a:t>Replication uses the analogy of the publishing industry for each component in replication.</a:t>
            </a:r>
          </a:p>
          <a:p>
            <a:pPr marL="0" indent="0">
              <a:buNone/>
            </a:pPr>
            <a:endParaRPr lang="en-GB" dirty="0" smtClean="0"/>
          </a:p>
          <a:p>
            <a:pPr marL="0" indent="0">
              <a:buNone/>
            </a:pPr>
            <a:r>
              <a:rPr lang="en-GB" dirty="0" smtClean="0"/>
              <a:t>There are 4 main types of replication:</a:t>
            </a:r>
          </a:p>
          <a:p>
            <a:r>
              <a:rPr lang="en-GB" dirty="0" smtClean="0"/>
              <a:t>Snapshot replication</a:t>
            </a:r>
          </a:p>
          <a:p>
            <a:r>
              <a:rPr lang="en-GB" dirty="0" smtClean="0"/>
              <a:t>Peer to peer replication</a:t>
            </a:r>
          </a:p>
          <a:p>
            <a:r>
              <a:rPr lang="en-GB" dirty="0" smtClean="0"/>
              <a:t>Merge replication</a:t>
            </a:r>
          </a:p>
          <a:p>
            <a:r>
              <a:rPr lang="en-GB" dirty="0" smtClean="0"/>
              <a:t>Transactional replication</a:t>
            </a:r>
          </a:p>
        </p:txBody>
      </p:sp>
    </p:spTree>
    <p:extLst>
      <p:ext uri="{BB962C8B-B14F-4D97-AF65-F5344CB8AC3E}">
        <p14:creationId xmlns:p14="http://schemas.microsoft.com/office/powerpoint/2010/main" val="1648899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548680"/>
            <a:ext cx="7315200" cy="853988"/>
          </a:xfrm>
        </p:spPr>
        <p:txBody>
          <a:bodyPr/>
          <a:lstStyle/>
          <a:p>
            <a:r>
              <a:rPr lang="en-GB" dirty="0" smtClean="0"/>
              <a:t>Replication Architecture</a:t>
            </a:r>
            <a:endParaRPr lang="en-GB" dirty="0"/>
          </a:p>
        </p:txBody>
      </p:sp>
      <p:sp>
        <p:nvSpPr>
          <p:cNvPr id="3" name="Content Placeholder 2"/>
          <p:cNvSpPr>
            <a:spLocks noGrp="1"/>
          </p:cNvSpPr>
          <p:nvPr>
            <p:ph sz="quarter" idx="1"/>
          </p:nvPr>
        </p:nvSpPr>
        <p:spPr>
          <a:xfrm>
            <a:off x="857200" y="1700808"/>
            <a:ext cx="7315200" cy="4824536"/>
          </a:xfrm>
        </p:spPr>
        <p:txBody>
          <a:bodyPr>
            <a:normAutofit fontScale="70000" lnSpcReduction="20000"/>
          </a:bodyPr>
          <a:lstStyle/>
          <a:p>
            <a:pPr marL="0" indent="0">
              <a:buNone/>
            </a:pPr>
            <a:r>
              <a:rPr lang="en-GB" b="1" dirty="0" smtClean="0"/>
              <a:t>Publisher</a:t>
            </a:r>
            <a:r>
              <a:rPr lang="en-GB" dirty="0" smtClean="0"/>
              <a:t> - The </a:t>
            </a:r>
            <a:r>
              <a:rPr lang="en-GB" dirty="0"/>
              <a:t>source of the data made available for replication.</a:t>
            </a:r>
          </a:p>
          <a:p>
            <a:pPr marL="0" indent="0">
              <a:buNone/>
            </a:pPr>
            <a:endParaRPr lang="en-GB" dirty="0"/>
          </a:p>
          <a:p>
            <a:pPr marL="0" indent="0">
              <a:buNone/>
            </a:pPr>
            <a:r>
              <a:rPr lang="en-GB" b="1" dirty="0" smtClean="0"/>
              <a:t>Article</a:t>
            </a:r>
            <a:r>
              <a:rPr lang="en-GB" dirty="0" smtClean="0"/>
              <a:t> - A </a:t>
            </a:r>
            <a:r>
              <a:rPr lang="en-GB" dirty="0"/>
              <a:t>published object to be replicated including tables, stored procedure, views, indexed views and user-defined-function (UDF).</a:t>
            </a:r>
          </a:p>
          <a:p>
            <a:pPr marL="0" indent="0">
              <a:buNone/>
            </a:pPr>
            <a:endParaRPr lang="en-GB" dirty="0"/>
          </a:p>
          <a:p>
            <a:pPr marL="0" indent="0">
              <a:buNone/>
            </a:pPr>
            <a:r>
              <a:rPr lang="en-GB" b="1" dirty="0"/>
              <a:t>Publication</a:t>
            </a:r>
            <a:r>
              <a:rPr lang="en-GB" dirty="0"/>
              <a:t> </a:t>
            </a:r>
            <a:r>
              <a:rPr lang="en-GB" dirty="0" smtClean="0"/>
              <a:t>- Articles </a:t>
            </a:r>
            <a:r>
              <a:rPr lang="en-GB" dirty="0"/>
              <a:t>grouped together into one collection.</a:t>
            </a:r>
          </a:p>
          <a:p>
            <a:pPr marL="0" indent="0">
              <a:buNone/>
            </a:pPr>
            <a:endParaRPr lang="en-GB" dirty="0"/>
          </a:p>
          <a:p>
            <a:pPr marL="0" indent="0">
              <a:buNone/>
            </a:pPr>
            <a:r>
              <a:rPr lang="en-GB" b="1" dirty="0" smtClean="0"/>
              <a:t>Distributor</a:t>
            </a:r>
            <a:r>
              <a:rPr lang="en-GB" dirty="0" smtClean="0"/>
              <a:t> - An </a:t>
            </a:r>
            <a:r>
              <a:rPr lang="en-GB" dirty="0"/>
              <a:t>instance that manages the transmission from publisher to subscriber. Can be local or remote.</a:t>
            </a:r>
          </a:p>
          <a:p>
            <a:pPr marL="0" indent="0">
              <a:buNone/>
            </a:pPr>
            <a:endParaRPr lang="en-GB" dirty="0"/>
          </a:p>
          <a:p>
            <a:pPr marL="0" indent="0">
              <a:buNone/>
            </a:pPr>
            <a:r>
              <a:rPr lang="en-GB" b="1" dirty="0"/>
              <a:t>Subscriber</a:t>
            </a:r>
            <a:r>
              <a:rPr lang="en-GB" dirty="0"/>
              <a:t> </a:t>
            </a:r>
            <a:r>
              <a:rPr lang="en-GB" dirty="0" smtClean="0"/>
              <a:t>- The </a:t>
            </a:r>
            <a:r>
              <a:rPr lang="en-GB" dirty="0"/>
              <a:t>destination of the publication. Not </a:t>
            </a:r>
            <a:r>
              <a:rPr lang="en-GB" dirty="0" smtClean="0"/>
              <a:t>restricted </a:t>
            </a:r>
            <a:r>
              <a:rPr lang="en-GB" dirty="0"/>
              <a:t>to SQL Server. Includes Oracle and IBM DB2. [2]</a:t>
            </a:r>
          </a:p>
          <a:p>
            <a:pPr marL="0" indent="0">
              <a:buNone/>
            </a:pPr>
            <a:endParaRPr lang="en-GB" dirty="0"/>
          </a:p>
          <a:p>
            <a:pPr marL="0" indent="0">
              <a:buNone/>
            </a:pPr>
            <a:r>
              <a:rPr lang="en-GB" b="1" dirty="0" smtClean="0"/>
              <a:t>Agent</a:t>
            </a:r>
            <a:r>
              <a:rPr lang="en-GB" dirty="0" smtClean="0"/>
              <a:t> - Agents </a:t>
            </a:r>
            <a:r>
              <a:rPr lang="en-GB" dirty="0"/>
              <a:t>are required to perform replication related tasks. Usually run as SQL Agent </a:t>
            </a:r>
            <a:r>
              <a:rPr lang="en-GB" dirty="0" smtClean="0"/>
              <a:t>jobs</a:t>
            </a:r>
            <a:endParaRPr lang="en-GB" dirty="0"/>
          </a:p>
        </p:txBody>
      </p:sp>
    </p:spTree>
    <p:extLst>
      <p:ext uri="{BB962C8B-B14F-4D97-AF65-F5344CB8AC3E}">
        <p14:creationId xmlns:p14="http://schemas.microsoft.com/office/powerpoint/2010/main" val="630248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548680"/>
            <a:ext cx="7315200" cy="853988"/>
          </a:xfrm>
        </p:spPr>
        <p:txBody>
          <a:bodyPr/>
          <a:lstStyle/>
          <a:p>
            <a:r>
              <a:rPr lang="en-GB" dirty="0" smtClean="0"/>
              <a:t>Types of replication</a:t>
            </a:r>
            <a:endParaRPr lang="en-GB" dirty="0"/>
          </a:p>
        </p:txBody>
      </p:sp>
      <p:sp>
        <p:nvSpPr>
          <p:cNvPr id="3" name="Content Placeholder 2"/>
          <p:cNvSpPr>
            <a:spLocks noGrp="1"/>
          </p:cNvSpPr>
          <p:nvPr>
            <p:ph sz="quarter" idx="1"/>
          </p:nvPr>
        </p:nvSpPr>
        <p:spPr>
          <a:xfrm>
            <a:off x="857200" y="1700808"/>
            <a:ext cx="7315200" cy="4824536"/>
          </a:xfrm>
        </p:spPr>
        <p:txBody>
          <a:bodyPr>
            <a:normAutofit fontScale="70000" lnSpcReduction="20000"/>
          </a:bodyPr>
          <a:lstStyle/>
          <a:p>
            <a:pPr marL="0" indent="0">
              <a:buNone/>
            </a:pPr>
            <a:r>
              <a:rPr lang="en-GB" b="1" dirty="0"/>
              <a:t>Snapshot</a:t>
            </a:r>
            <a:r>
              <a:rPr lang="en-GB" dirty="0"/>
              <a:t> - The simplest type of replication. A snapshot is sent to all subscribers and no further changes are recorded. If a new snapshot is created and pushed out, the </a:t>
            </a:r>
            <a:r>
              <a:rPr lang="en-GB" dirty="0" smtClean="0"/>
              <a:t>full subscriber </a:t>
            </a:r>
            <a:r>
              <a:rPr lang="en-GB" dirty="0"/>
              <a:t>data is overwritten. </a:t>
            </a:r>
            <a:r>
              <a:rPr lang="en-GB" dirty="0" smtClean="0"/>
              <a:t>(No </a:t>
            </a:r>
            <a:r>
              <a:rPr lang="en-GB" dirty="0"/>
              <a:t>incremental changes)</a:t>
            </a:r>
          </a:p>
          <a:p>
            <a:pPr marL="0" indent="0">
              <a:buNone/>
            </a:pPr>
            <a:endParaRPr lang="en-GB" dirty="0"/>
          </a:p>
          <a:p>
            <a:pPr marL="0" indent="0">
              <a:buNone/>
            </a:pPr>
            <a:r>
              <a:rPr lang="en-GB" b="1" dirty="0"/>
              <a:t>Merge</a:t>
            </a:r>
            <a:r>
              <a:rPr lang="en-GB" dirty="0"/>
              <a:t> - Starts with a snapshot. Multiple subscription may amend their copy of the data and push back to the publisher. These changes are then replicated to the other subscribers. Conflicts may occur and you need to be able to detect and resolve them.</a:t>
            </a:r>
          </a:p>
          <a:p>
            <a:pPr marL="0" indent="0">
              <a:buNone/>
            </a:pPr>
            <a:endParaRPr lang="en-GB" dirty="0"/>
          </a:p>
          <a:p>
            <a:pPr marL="0" indent="0">
              <a:buNone/>
            </a:pPr>
            <a:r>
              <a:rPr lang="en-GB" b="1" dirty="0"/>
              <a:t>Transactional</a:t>
            </a:r>
            <a:r>
              <a:rPr lang="en-GB" dirty="0"/>
              <a:t> - starts with a snapshot. Delivers incremental changes to subscriptions in near real time. A log reader agent monitors the transaction log for items </a:t>
            </a:r>
            <a:r>
              <a:rPr lang="en-GB" dirty="0" smtClean="0"/>
              <a:t>marked </a:t>
            </a:r>
            <a:r>
              <a:rPr lang="en-GB" dirty="0"/>
              <a:t>as for replication and </a:t>
            </a:r>
            <a:r>
              <a:rPr lang="en-GB" dirty="0" smtClean="0"/>
              <a:t>puts </a:t>
            </a:r>
            <a:r>
              <a:rPr lang="en-GB" dirty="0"/>
              <a:t>these in the distribution database. The distribution agent then sends these changes to the subscriber.</a:t>
            </a:r>
          </a:p>
          <a:p>
            <a:pPr marL="0" indent="0">
              <a:buNone/>
            </a:pPr>
            <a:endParaRPr lang="en-GB" dirty="0"/>
          </a:p>
          <a:p>
            <a:pPr marL="0" indent="0">
              <a:buNone/>
            </a:pPr>
            <a:r>
              <a:rPr lang="en-GB" b="1" dirty="0"/>
              <a:t>Peer to peer </a:t>
            </a:r>
            <a:r>
              <a:rPr lang="en-GB" dirty="0"/>
              <a:t>- Is built upon transactional replication but each server acts as </a:t>
            </a:r>
            <a:r>
              <a:rPr lang="en-GB" dirty="0" smtClean="0"/>
              <a:t>both a </a:t>
            </a:r>
            <a:r>
              <a:rPr lang="en-GB" dirty="0"/>
              <a:t>subscriber and a publisher. When data is changed on one node, the other is updated.</a:t>
            </a:r>
          </a:p>
        </p:txBody>
      </p:sp>
    </p:spTree>
    <p:extLst>
      <p:ext uri="{BB962C8B-B14F-4D97-AF65-F5344CB8AC3E}">
        <p14:creationId xmlns:p14="http://schemas.microsoft.com/office/powerpoint/2010/main" val="630248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548680"/>
            <a:ext cx="7315200" cy="853988"/>
          </a:xfrm>
        </p:spPr>
        <p:txBody>
          <a:bodyPr/>
          <a:lstStyle/>
          <a:p>
            <a:r>
              <a:rPr lang="en-GB" dirty="0" smtClean="0"/>
              <a:t>Types of agent </a:t>
            </a:r>
            <a:r>
              <a:rPr lang="en-GB" dirty="0" smtClean="0"/>
              <a:t>[3]</a:t>
            </a:r>
            <a:endParaRPr lang="en-GB" dirty="0"/>
          </a:p>
        </p:txBody>
      </p:sp>
      <p:sp>
        <p:nvSpPr>
          <p:cNvPr id="3" name="Content Placeholder 2"/>
          <p:cNvSpPr>
            <a:spLocks noGrp="1"/>
          </p:cNvSpPr>
          <p:nvPr>
            <p:ph sz="quarter" idx="1"/>
          </p:nvPr>
        </p:nvSpPr>
        <p:spPr>
          <a:xfrm>
            <a:off x="857200" y="1700808"/>
            <a:ext cx="7315200" cy="4824536"/>
          </a:xfrm>
        </p:spPr>
        <p:txBody>
          <a:bodyPr>
            <a:normAutofit fontScale="85000" lnSpcReduction="10000"/>
          </a:bodyPr>
          <a:lstStyle/>
          <a:p>
            <a:r>
              <a:rPr lang="en-GB" b="1" dirty="0"/>
              <a:t>Snapshot </a:t>
            </a:r>
            <a:r>
              <a:rPr lang="en-GB" b="1" dirty="0" smtClean="0"/>
              <a:t>Agent</a:t>
            </a:r>
          </a:p>
          <a:p>
            <a:pPr lvl="1"/>
            <a:r>
              <a:rPr lang="en-GB" dirty="0" smtClean="0"/>
              <a:t>Prepares schema and initial data files</a:t>
            </a:r>
          </a:p>
          <a:p>
            <a:r>
              <a:rPr lang="en-GB" b="1" dirty="0"/>
              <a:t>Log Reader Agent </a:t>
            </a:r>
            <a:endParaRPr lang="en-GB" b="1" dirty="0" smtClean="0"/>
          </a:p>
          <a:p>
            <a:pPr lvl="1"/>
            <a:r>
              <a:rPr lang="en-GB" dirty="0" smtClean="0"/>
              <a:t>Used with transactional replication. </a:t>
            </a:r>
            <a:r>
              <a:rPr lang="en-GB" dirty="0"/>
              <a:t>It moves transactions marked for replication from the transaction log on the Publisher to the distribution </a:t>
            </a:r>
            <a:r>
              <a:rPr lang="en-GB" dirty="0" smtClean="0"/>
              <a:t>database.</a:t>
            </a:r>
            <a:endParaRPr lang="en-GB" dirty="0"/>
          </a:p>
          <a:p>
            <a:r>
              <a:rPr lang="en-GB" b="1" dirty="0"/>
              <a:t>Distribution Agent </a:t>
            </a:r>
            <a:endParaRPr lang="en-GB" b="1" dirty="0" smtClean="0"/>
          </a:p>
          <a:p>
            <a:pPr lvl="1"/>
            <a:r>
              <a:rPr lang="en-GB" dirty="0"/>
              <a:t>The Distribution Agent is used with snapshot replication and transactional replication. It applies the initial snapshot to the Subscriber and moves transactions held in the distribution database to Subscribers. </a:t>
            </a:r>
            <a:endParaRPr lang="en-GB" b="1" dirty="0" smtClean="0"/>
          </a:p>
          <a:p>
            <a:r>
              <a:rPr lang="en-GB" b="1" dirty="0" smtClean="0"/>
              <a:t>Merge </a:t>
            </a:r>
            <a:r>
              <a:rPr lang="en-GB" b="1" dirty="0"/>
              <a:t>Agent </a:t>
            </a:r>
            <a:endParaRPr lang="en-GB" b="1" dirty="0" smtClean="0"/>
          </a:p>
          <a:p>
            <a:pPr lvl="1"/>
            <a:r>
              <a:rPr lang="en-GB" dirty="0"/>
              <a:t>The Merge Agent is used with merge replication. It applies the initial snapshot to the Subscriber and moves and reconciles incremental data changes that occur</a:t>
            </a:r>
            <a:r>
              <a:rPr lang="en-GB" dirty="0" smtClean="0"/>
              <a:t>.</a:t>
            </a:r>
            <a:endParaRPr lang="en-GB" b="1" dirty="0" smtClean="0"/>
          </a:p>
        </p:txBody>
      </p:sp>
    </p:spTree>
    <p:extLst>
      <p:ext uri="{BB962C8B-B14F-4D97-AF65-F5344CB8AC3E}">
        <p14:creationId xmlns:p14="http://schemas.microsoft.com/office/powerpoint/2010/main" val="10736854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548680"/>
            <a:ext cx="7315200" cy="853988"/>
          </a:xfrm>
        </p:spPr>
        <p:txBody>
          <a:bodyPr/>
          <a:lstStyle/>
          <a:p>
            <a:r>
              <a:rPr lang="en-GB" dirty="0" smtClean="0"/>
              <a:t>Troubleshooting Replication</a:t>
            </a:r>
            <a:endParaRPr lang="en-GB" dirty="0"/>
          </a:p>
        </p:txBody>
      </p:sp>
      <p:sp>
        <p:nvSpPr>
          <p:cNvPr id="3" name="Content Placeholder 2"/>
          <p:cNvSpPr>
            <a:spLocks noGrp="1"/>
          </p:cNvSpPr>
          <p:nvPr>
            <p:ph sz="quarter" idx="1"/>
          </p:nvPr>
        </p:nvSpPr>
        <p:spPr>
          <a:xfrm>
            <a:off x="857200" y="1700808"/>
            <a:ext cx="7315200" cy="4752528"/>
          </a:xfrm>
        </p:spPr>
        <p:txBody>
          <a:bodyPr>
            <a:normAutofit/>
          </a:bodyPr>
          <a:lstStyle/>
          <a:p>
            <a:pPr marL="0" indent="0">
              <a:buNone/>
            </a:pPr>
            <a:r>
              <a:rPr lang="en-GB" b="1" u="sng" dirty="0" smtClean="0"/>
              <a:t>Checking for errors</a:t>
            </a:r>
          </a:p>
          <a:p>
            <a:pPr marL="0" indent="0">
              <a:buNone/>
            </a:pPr>
            <a:endParaRPr lang="en-GB" dirty="0"/>
          </a:p>
          <a:p>
            <a:pPr marL="0" indent="0">
              <a:buNone/>
            </a:pPr>
            <a:r>
              <a:rPr lang="en-GB" dirty="0" smtClean="0"/>
              <a:t>Look </a:t>
            </a:r>
            <a:r>
              <a:rPr lang="en-GB" dirty="0"/>
              <a:t>for errors here </a:t>
            </a:r>
            <a:r>
              <a:rPr lang="en-GB" dirty="0" smtClean="0"/>
              <a:t>first:</a:t>
            </a:r>
            <a:endParaRPr lang="en-GB" sz="2000" dirty="0"/>
          </a:p>
          <a:p>
            <a:r>
              <a:rPr lang="en-GB" sz="1200" dirty="0" smtClean="0">
                <a:solidFill>
                  <a:srgbClr val="0000FF"/>
                </a:solidFill>
              </a:rPr>
              <a:t>SELECT</a:t>
            </a:r>
            <a:r>
              <a:rPr lang="en-GB" sz="1200" dirty="0" smtClean="0"/>
              <a:t> *</a:t>
            </a:r>
            <a:br>
              <a:rPr lang="en-GB" sz="1200" dirty="0" smtClean="0"/>
            </a:br>
            <a:r>
              <a:rPr lang="en-GB" sz="1200" dirty="0" smtClean="0">
                <a:solidFill>
                  <a:srgbClr val="0000FF"/>
                </a:solidFill>
              </a:rPr>
              <a:t>FROM</a:t>
            </a:r>
            <a:r>
              <a:rPr lang="en-GB" sz="1200" dirty="0" smtClean="0"/>
              <a:t> </a:t>
            </a:r>
            <a:r>
              <a:rPr lang="en-GB" sz="1200" dirty="0"/>
              <a:t>distribution..</a:t>
            </a:r>
            <a:r>
              <a:rPr lang="en-GB" sz="1200" dirty="0" err="1" smtClean="0"/>
              <a:t>msrepl_errors</a:t>
            </a:r>
            <a:r>
              <a:rPr lang="en-GB" sz="1200" dirty="0" smtClean="0"/>
              <a:t/>
            </a:r>
            <a:br>
              <a:rPr lang="en-GB" sz="1200" dirty="0" smtClean="0"/>
            </a:br>
            <a:r>
              <a:rPr lang="en-GB" sz="1200" dirty="0" smtClean="0">
                <a:solidFill>
                  <a:srgbClr val="0000FF"/>
                </a:solidFill>
              </a:rPr>
              <a:t>ORDER </a:t>
            </a:r>
            <a:r>
              <a:rPr lang="en-GB" sz="1200" dirty="0">
                <a:solidFill>
                  <a:srgbClr val="0000FF"/>
                </a:solidFill>
              </a:rPr>
              <a:t>BY </a:t>
            </a:r>
            <a:r>
              <a:rPr lang="en-GB" sz="1200" dirty="0"/>
              <a:t>ID </a:t>
            </a:r>
            <a:r>
              <a:rPr lang="en-GB" sz="1200" dirty="0" smtClean="0">
                <a:solidFill>
                  <a:srgbClr val="0000FF"/>
                </a:solidFill>
              </a:rPr>
              <a:t>DESC</a:t>
            </a:r>
          </a:p>
          <a:p>
            <a:r>
              <a:rPr lang="en-GB" dirty="0" smtClean="0"/>
              <a:t>Replication monitor – </a:t>
            </a:r>
            <a:r>
              <a:rPr lang="en-GB" dirty="0" smtClean="0">
                <a:solidFill>
                  <a:srgbClr val="00B050"/>
                </a:solidFill>
              </a:rPr>
              <a:t>“Green is good”</a:t>
            </a:r>
          </a:p>
          <a:p>
            <a:pPr lvl="1"/>
            <a:r>
              <a:rPr lang="en-GB" sz="1600" dirty="0" smtClean="0"/>
              <a:t>Right click Replication, then Launch Replication Monitor</a:t>
            </a:r>
          </a:p>
          <a:p>
            <a:r>
              <a:rPr lang="en-GB" dirty="0" smtClean="0"/>
              <a:t>Tracer tokens</a:t>
            </a:r>
          </a:p>
          <a:p>
            <a:pPr lvl="1"/>
            <a:r>
              <a:rPr lang="en-GB" sz="1600" dirty="0" smtClean="0"/>
              <a:t>Ideal for confirming everything is fine, but they can take a long time to fail</a:t>
            </a:r>
          </a:p>
          <a:p>
            <a:r>
              <a:rPr lang="en-GB" dirty="0" smtClean="0"/>
              <a:t>Comparing row counts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9037" y="1484783"/>
            <a:ext cx="2232248" cy="20462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30248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548680"/>
            <a:ext cx="7315200" cy="853988"/>
          </a:xfrm>
        </p:spPr>
        <p:txBody>
          <a:bodyPr/>
          <a:lstStyle/>
          <a:p>
            <a:r>
              <a:rPr lang="en-GB" dirty="0" smtClean="0"/>
              <a:t>Replication Monitor</a:t>
            </a:r>
            <a:endParaRPr lang="en-GB" dirty="0"/>
          </a:p>
        </p:txBody>
      </p:sp>
      <p:sp>
        <p:nvSpPr>
          <p:cNvPr id="3" name="Content Placeholder 2"/>
          <p:cNvSpPr>
            <a:spLocks noGrp="1"/>
          </p:cNvSpPr>
          <p:nvPr>
            <p:ph sz="quarter" idx="1"/>
          </p:nvPr>
        </p:nvSpPr>
        <p:spPr>
          <a:xfrm>
            <a:off x="971600" y="1412776"/>
            <a:ext cx="7776864" cy="5040560"/>
          </a:xfrm>
        </p:spPr>
        <p:txBody>
          <a:bodyPr>
            <a:normAutofit lnSpcReduction="10000"/>
          </a:bodyPr>
          <a:lstStyle/>
          <a:p>
            <a:r>
              <a:rPr lang="en-GB" sz="2400" b="1" dirty="0" smtClean="0"/>
              <a:t>Tip: </a:t>
            </a:r>
            <a:r>
              <a:rPr lang="en-GB" sz="2400" dirty="0" smtClean="0"/>
              <a:t>Right click name of publisher and change or disable refresh rate</a:t>
            </a:r>
          </a:p>
          <a:p>
            <a:r>
              <a:rPr lang="en-GB" sz="2400" dirty="0" smtClean="0"/>
              <a:t>Green arrow is good</a:t>
            </a:r>
          </a:p>
          <a:p>
            <a:r>
              <a:rPr lang="en-GB" sz="2400" dirty="0" smtClean="0"/>
              <a:t>Red X means a failure</a:t>
            </a:r>
          </a:p>
          <a:p>
            <a:r>
              <a:rPr lang="en-GB" sz="2400" dirty="0" smtClean="0"/>
              <a:t>Yellow exclamation means</a:t>
            </a:r>
            <a:br>
              <a:rPr lang="en-GB" sz="2400" dirty="0" smtClean="0"/>
            </a:br>
            <a:r>
              <a:rPr lang="en-GB" sz="2400" dirty="0" smtClean="0"/>
              <a:t>warning, possible latency.</a:t>
            </a:r>
          </a:p>
          <a:p>
            <a:r>
              <a:rPr lang="en-GB" sz="2400" dirty="0"/>
              <a:t>Expand publisher for </a:t>
            </a:r>
            <a:br>
              <a:rPr lang="en-GB" sz="2400" dirty="0"/>
            </a:br>
            <a:r>
              <a:rPr lang="en-GB" sz="2400" dirty="0"/>
              <a:t>individual publications</a:t>
            </a:r>
          </a:p>
          <a:p>
            <a:r>
              <a:rPr lang="en-GB" sz="2400" dirty="0" smtClean="0"/>
              <a:t>Click on publication to show:</a:t>
            </a:r>
          </a:p>
          <a:p>
            <a:pPr lvl="1"/>
            <a:r>
              <a:rPr lang="en-GB" sz="1800" dirty="0" smtClean="0"/>
              <a:t>All subscriptions</a:t>
            </a:r>
          </a:p>
          <a:p>
            <a:pPr lvl="1"/>
            <a:r>
              <a:rPr lang="en-GB" sz="1800" dirty="0" smtClean="0"/>
              <a:t>Tracer tokens</a:t>
            </a:r>
          </a:p>
          <a:p>
            <a:pPr lvl="1"/>
            <a:r>
              <a:rPr lang="en-GB" sz="1800" dirty="0" smtClean="0"/>
              <a:t>Agents</a:t>
            </a:r>
          </a:p>
          <a:p>
            <a:pPr lvl="1"/>
            <a:r>
              <a:rPr lang="en-GB" sz="1800" dirty="0" smtClean="0"/>
              <a:t>Warnings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6056" y="1988840"/>
            <a:ext cx="3324225" cy="2466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7742" y="4869161"/>
            <a:ext cx="5258714" cy="1224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30248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548680"/>
            <a:ext cx="7315200" cy="853988"/>
          </a:xfrm>
        </p:spPr>
        <p:txBody>
          <a:bodyPr/>
          <a:lstStyle/>
          <a:p>
            <a:r>
              <a:rPr lang="en-GB" dirty="0" smtClean="0"/>
              <a:t>Setting up replication</a:t>
            </a:r>
            <a:endParaRPr lang="en-GB" dirty="0"/>
          </a:p>
        </p:txBody>
      </p:sp>
      <p:sp>
        <p:nvSpPr>
          <p:cNvPr id="3" name="Content Placeholder 2"/>
          <p:cNvSpPr>
            <a:spLocks noGrp="1"/>
          </p:cNvSpPr>
          <p:nvPr>
            <p:ph sz="quarter" idx="1"/>
          </p:nvPr>
        </p:nvSpPr>
        <p:spPr>
          <a:xfrm>
            <a:off x="857200" y="1700808"/>
            <a:ext cx="7315200" cy="2736304"/>
          </a:xfrm>
        </p:spPr>
        <p:txBody>
          <a:bodyPr>
            <a:normAutofit/>
          </a:bodyPr>
          <a:lstStyle/>
          <a:p>
            <a:r>
              <a:rPr lang="en-GB" sz="2400" dirty="0" smtClean="0"/>
              <a:t>Script is best</a:t>
            </a:r>
          </a:p>
          <a:p>
            <a:pPr lvl="1"/>
            <a:r>
              <a:rPr lang="en-GB" sz="2000" dirty="0" smtClean="0"/>
              <a:t>It guarantees a consistent set up in all environments </a:t>
            </a:r>
          </a:p>
          <a:p>
            <a:pPr lvl="1"/>
            <a:r>
              <a:rPr lang="en-GB" sz="2000" dirty="0" smtClean="0"/>
              <a:t>In event of rebuilding replication, it will be the same</a:t>
            </a:r>
            <a:br>
              <a:rPr lang="en-GB" sz="2000" dirty="0" smtClean="0"/>
            </a:br>
            <a:endParaRPr lang="en-GB" sz="2000" dirty="0" smtClean="0"/>
          </a:p>
          <a:p>
            <a:r>
              <a:rPr lang="en-GB" sz="2400" dirty="0" smtClean="0"/>
              <a:t>GUI is ok at first</a:t>
            </a:r>
          </a:p>
          <a:p>
            <a:pPr lvl="1"/>
            <a:r>
              <a:rPr lang="en-GB" sz="2000" dirty="0" smtClean="0"/>
              <a:t>If you script out for later use</a:t>
            </a:r>
          </a:p>
          <a:p>
            <a:pPr lvl="1"/>
            <a:endParaRPr lang="en-GB" sz="1800" dirty="0"/>
          </a:p>
          <a:p>
            <a:pPr marL="0" indent="0">
              <a:buNone/>
            </a:pPr>
            <a:endParaRPr lang="en-GB" dirty="0"/>
          </a:p>
        </p:txBody>
      </p:sp>
    </p:spTree>
    <p:extLst>
      <p:ext uri="{BB962C8B-B14F-4D97-AF65-F5344CB8AC3E}">
        <p14:creationId xmlns:p14="http://schemas.microsoft.com/office/powerpoint/2010/main" val="630248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572</TotalTime>
  <Words>691</Words>
  <Application>Microsoft Office PowerPoint</Application>
  <PresentationFormat>On-screen Show (4:3)</PresentationFormat>
  <Paragraphs>102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Equity</vt:lpstr>
      <vt:lpstr>REPLICATION</vt:lpstr>
      <vt:lpstr>About me - John McCormack</vt:lpstr>
      <vt:lpstr>Replication basics</vt:lpstr>
      <vt:lpstr>Replication Architecture</vt:lpstr>
      <vt:lpstr>Types of replication</vt:lpstr>
      <vt:lpstr>Types of agent [3]</vt:lpstr>
      <vt:lpstr>Troubleshooting Replication</vt:lpstr>
      <vt:lpstr>Replication Monitor</vt:lpstr>
      <vt:lpstr>Setting up replication</vt:lpstr>
      <vt:lpstr>Alternatives to replication</vt:lpstr>
      <vt:lpstr>LINKS</vt:lpstr>
    </vt:vector>
  </TitlesOfParts>
  <Company>Monster Worldwide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REPLICATION</dc:title>
  <dc:creator>McCormack, John</dc:creator>
  <cp:lastModifiedBy>McCormack, John</cp:lastModifiedBy>
  <cp:revision>24</cp:revision>
  <dcterms:created xsi:type="dcterms:W3CDTF">2016-12-07T13:44:28Z</dcterms:created>
  <dcterms:modified xsi:type="dcterms:W3CDTF">2016-12-14T20:58:11Z</dcterms:modified>
</cp:coreProperties>
</file>